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80" r:id="rId3"/>
  </p:sldMasterIdLst>
  <p:notesMasterIdLst>
    <p:notesMasterId r:id="rId24"/>
  </p:notesMasterIdLst>
  <p:handoutMasterIdLst>
    <p:handoutMasterId r:id="rId25"/>
  </p:handoutMasterIdLst>
  <p:sldIdLst>
    <p:sldId id="347" r:id="rId4"/>
    <p:sldId id="431" r:id="rId5"/>
    <p:sldId id="416" r:id="rId6"/>
    <p:sldId id="422" r:id="rId7"/>
    <p:sldId id="423" r:id="rId8"/>
    <p:sldId id="424" r:id="rId9"/>
    <p:sldId id="434" r:id="rId10"/>
    <p:sldId id="435" r:id="rId11"/>
    <p:sldId id="436" r:id="rId12"/>
    <p:sldId id="437" r:id="rId13"/>
    <p:sldId id="440" r:id="rId14"/>
    <p:sldId id="448" r:id="rId15"/>
    <p:sldId id="438" r:id="rId16"/>
    <p:sldId id="439" r:id="rId17"/>
    <p:sldId id="441" r:id="rId18"/>
    <p:sldId id="442" r:id="rId19"/>
    <p:sldId id="443" r:id="rId20"/>
    <p:sldId id="444" r:id="rId21"/>
    <p:sldId id="445" r:id="rId22"/>
    <p:sldId id="446" r:id="rId23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40C"/>
    <a:srgbClr val="4070AA"/>
    <a:srgbClr val="955807"/>
    <a:srgbClr val="E9EDF4"/>
    <a:srgbClr val="D0D8E8"/>
    <a:srgbClr val="2B4C73"/>
    <a:srgbClr val="223C5C"/>
    <a:srgbClr val="4F81BD"/>
    <a:srgbClr val="6397CB"/>
    <a:srgbClr val="18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86716" autoAdjust="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459" cy="34432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5447" y="1"/>
            <a:ext cx="4309459" cy="34432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1676B69B-D22F-43E1-B2DE-637CDFA25CC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675"/>
            <a:ext cx="4309459" cy="34432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5447" y="6513675"/>
            <a:ext cx="4309459" cy="34432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32726405-5ECF-495E-82C4-BAD3A6DC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2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2899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2899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BE88B7B8-BD81-45F8-B4DF-4FA6997A2BF3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2"/>
            <a:ext cx="7957820" cy="3086099"/>
          </a:xfrm>
          <a:prstGeom prst="rect">
            <a:avLst/>
          </a:prstGeom>
        </p:spPr>
        <p:txBody>
          <a:bodyPr vert="horz" lIns="92583" tIns="46292" rIns="92583" bIns="462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10486" cy="342899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1"/>
            <a:ext cx="4310486" cy="342899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A5D8BD31-1BBD-4776-AF75-01546EAF1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5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98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8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7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ОУ будет представлять собой целостную образовательную среду и целостное пространство духовно-нравственного развития учащихся, если:</a:t>
            </a:r>
          </a:p>
          <a:p>
            <a:r>
              <a:rPr lang="ru-RU" dirty="0"/>
              <a:t>- образовательные программы будут сориентированы на создание условий для </a:t>
            </a:r>
            <a:r>
              <a:rPr lang="ru-RU" b="1" dirty="0"/>
              <a:t>развития</a:t>
            </a:r>
            <a:r>
              <a:rPr lang="ru-RU" dirty="0"/>
              <a:t>, самореализации и социализации каждого обучающегося;</a:t>
            </a:r>
          </a:p>
          <a:p>
            <a:r>
              <a:rPr lang="ru-RU" dirty="0"/>
              <a:t>- будет обеспечена </a:t>
            </a:r>
            <a:r>
              <a:rPr lang="ru-RU" b="1" dirty="0"/>
              <a:t>преемственность ООП НОО, ООО, СОО</a:t>
            </a:r>
            <a:r>
              <a:rPr lang="ru-RU" dirty="0"/>
              <a:t>, направленных на достижение соответствующих возрасту, уровню образования, личностным потребностям и интересам образовательных результатов;</a:t>
            </a:r>
          </a:p>
          <a:p>
            <a:r>
              <a:rPr lang="ru-RU" dirty="0"/>
              <a:t>-  используемые программы будут основаны на </a:t>
            </a:r>
            <a:r>
              <a:rPr lang="ru-RU" b="1" dirty="0"/>
              <a:t>системно-</a:t>
            </a:r>
            <a:r>
              <a:rPr lang="ru-RU" b="1" dirty="0" err="1"/>
              <a:t>деятельностном</a:t>
            </a:r>
            <a:r>
              <a:rPr lang="ru-RU" b="1" dirty="0"/>
              <a:t> подходе</a:t>
            </a:r>
            <a:r>
              <a:rPr lang="ru-RU" dirty="0"/>
              <a:t>;</a:t>
            </a:r>
          </a:p>
          <a:p>
            <a:r>
              <a:rPr lang="ru-RU" dirty="0"/>
              <a:t>- будет разработана и применена в образовательной практике </a:t>
            </a:r>
            <a:r>
              <a:rPr lang="ru-RU" b="1" dirty="0"/>
              <a:t>система оценки качества</a:t>
            </a:r>
            <a:r>
              <a:rPr lang="ru-RU" dirty="0"/>
              <a:t> образования на основе мониторинга образовательных достижений и развития каждого обучающегося;</a:t>
            </a:r>
          </a:p>
          <a:p>
            <a:r>
              <a:rPr lang="ru-RU" dirty="0"/>
              <a:t>- будет создана система </a:t>
            </a:r>
            <a:r>
              <a:rPr lang="ru-RU" b="1" dirty="0"/>
              <a:t>условий</a:t>
            </a:r>
            <a:r>
              <a:rPr lang="ru-RU" dirty="0"/>
              <a:t>, позволяющая обеспечивать достижение планируемых результатов освоения преемственно связанных ООП каждого уровня</a:t>
            </a:r>
          </a:p>
          <a:p>
            <a:pPr marL="173593" indent="-173593">
              <a:buFontTx/>
              <a:buChar char="-"/>
            </a:pPr>
            <a:r>
              <a:rPr lang="ru-RU" dirty="0"/>
              <a:t>разработана (модернизирована) управляющая система ОУ.</a:t>
            </a:r>
          </a:p>
          <a:p>
            <a:r>
              <a:rPr lang="ru-RU" dirty="0" smtClean="0"/>
              <a:t>В основе Стандарта лежит системно-деятельностный подход, который обеспечивает: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образовательного процесса с учетом индивидуальных возрастных, психологических и физиологических особенностей обучающихся. </a:t>
            </a:r>
          </a:p>
          <a:p>
            <a:pPr marL="173593" indent="-173593">
              <a:buFontTx/>
              <a:buChar char="-"/>
            </a:pPr>
            <a:endParaRPr lang="ru-RU" dirty="0"/>
          </a:p>
          <a:p>
            <a:pPr marL="173593" indent="-173593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BD31-1BBD-4776-AF75-01546EAF1FA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rgbClr val="6397CB"/>
            </a:gs>
            <a:gs pos="74000">
              <a:schemeClr val="accent1"/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423916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5506212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5497068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5502921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552158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8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6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0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7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1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5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3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9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2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80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9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rgbClr val="6397CB"/>
            </a:gs>
            <a:gs pos="74000">
              <a:schemeClr val="accent1"/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423916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5506212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5497068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5502921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552158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EEECE1"/>
                </a:solidFill>
              </a:rPr>
              <a:pPr/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1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8260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340768"/>
            <a:ext cx="9144000" cy="19442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41399"/>
            <a:ext cx="1295400" cy="168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441399"/>
            <a:ext cx="7772400" cy="168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41399"/>
            <a:ext cx="7620000" cy="1684987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640116"/>
            <a:ext cx="1295400" cy="1193534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6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7172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0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Прямоугольник 5"/>
          <p:cNvSpPr/>
          <p:nvPr userDrawn="1"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0" name="Номер слайда 12"/>
          <p:cNvSpPr txBox="1">
            <a:spLocks/>
          </p:cNvSpPr>
          <p:nvPr userDrawn="1"/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340768"/>
            <a:ext cx="9144000" cy="19442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41399"/>
            <a:ext cx="1295400" cy="168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441399"/>
            <a:ext cx="7772400" cy="168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41399"/>
            <a:ext cx="7620000" cy="1684987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640116"/>
            <a:ext cx="1295400" cy="1193534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8230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bg>
      <p:bgPr>
        <a:blipFill dpi="0" rotWithShape="1">
          <a:blip r:embed="rId2">
            <a:duotone>
              <a:schemeClr val="bg2">
                <a:shade val="90000"/>
                <a:satMod val="140000"/>
              </a:schemeClr>
              <a:schemeClr val="bg2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4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92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Прямоугольник 5"/>
          <p:cNvSpPr/>
          <p:nvPr userDrawn="1"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0" name="Номер слайда 12"/>
          <p:cNvSpPr txBox="1">
            <a:spLocks/>
          </p:cNvSpPr>
          <p:nvPr userDrawn="1"/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bg>
      <p:bgPr>
        <a:blipFill dpi="0" rotWithShape="1">
          <a:blip r:embed="rId2">
            <a:duotone>
              <a:schemeClr val="bg2">
                <a:shade val="90000"/>
                <a:satMod val="140000"/>
              </a:schemeClr>
              <a:schemeClr val="bg2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6A6A-A221-4437-B1CA-7E3E91BB525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0C14-D9E2-4688-9959-C9F4708BF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15.03.2020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90000"/>
                <a:satMod val="140000"/>
              </a:schemeClr>
              <a:schemeClr val="bg2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4"/>
          <p:cNvSpPr txBox="1">
            <a:spLocks/>
          </p:cNvSpPr>
          <p:nvPr/>
        </p:nvSpPr>
        <p:spPr>
          <a:xfrm>
            <a:off x="1907704" y="4596248"/>
            <a:ext cx="6998920" cy="685800"/>
          </a:xfrm>
          <a:prstGeom prst="rect">
            <a:avLst/>
          </a:prstGeom>
          <a:noFill/>
          <a:ln>
            <a:noFill/>
          </a:ln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 в классе как способ достижения личностных результатов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95981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26</a:t>
            </a:r>
            <a:r>
              <a:rPr lang="ru-RU" sz="2000" dirty="0" smtClean="0">
                <a:solidFill>
                  <a:schemeClr val="bg1"/>
                </a:solidFill>
              </a:rPr>
              <a:t>.03.2020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SUN-12\Desktop\Крутой\SjqiL2j9x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5016"/>
            <a:ext cx="674907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971800" y="5374352"/>
            <a:ext cx="61722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1Г класса</a:t>
            </a:r>
          </a:p>
          <a:p>
            <a:pPr marL="0" indent="0" algn="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МАОУ СОШ №19</a:t>
            </a:r>
          </a:p>
          <a:p>
            <a:pPr marL="0" indent="0" algn="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Пустовалова Маргарита Павловна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UN-12\Desktop\Крутой\25487_small_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" y="1700808"/>
            <a:ext cx="1393558" cy="9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1702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66" y="162880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организации ученического самоуправления в классе: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33" y="29249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активности учащихся в классных делах;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интересов каждого учащегося;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родителей к совместной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SUN-12\Desktop\Крутой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02" y="2727722"/>
            <a:ext cx="4223971" cy="31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1702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66" y="162880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организации ученического самоуправления в классе: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819" y="2706018"/>
            <a:ext cx="8210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условия для развития организаторских способностей каждого, формировать лидерские качества;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возможность самореализации и самоутверждения каждого через конкретные дела;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развития креативности, инициативности, самостоятельности;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благоприятные условия совместной деятельности детей и взрослых (учителей и родителей);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толерантность, умение общаться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1702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КЛАССНЫЙ ЧАС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66" y="16288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Высшим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ученического самоуправления       класса является классное собрание (классный  час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наиболее важные вопросы: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2517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классной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вопросы жизнедеятельности класса, принимает по ним необходимые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классным руководителем рассматривает и утверждает план внеурочной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улучшению учебно-воспитательного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старосту, заслушивает и оценивает работу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не реже 1 раза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192" y="48376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САМОУПРАВЛЕНИЯ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82341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самоуправления в классе избираются под каждый вид деятельности (познавательной, трудовой, культурно-массовой, социальной, спортивной и т.д.) так, чтобы все учащиеся входили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 или иную службу. </a:t>
            </a:r>
          </a:p>
        </p:txBody>
      </p:sp>
      <p:pic>
        <p:nvPicPr>
          <p:cNvPr id="11266" name="Picture 2" descr="C:\Users\SUN-12\Desktop\Крутой\hello_html_cc316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52" y="2996952"/>
            <a:ext cx="4602088" cy="34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8119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ПОЗНАВАТЕЛЬНАЯ ДЕЯТЕЛЬНОСТЬ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66" y="177281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организовывать внеклассные мероприятия по предметам;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организует работу в группах;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в подборе материалов на заданные учителем или предложенные самим учеником темы</a:t>
            </a:r>
          </a:p>
        </p:txBody>
      </p:sp>
      <p:pic>
        <p:nvPicPr>
          <p:cNvPr id="12290" name="Picture 2" descr="C:\Users\SUN-12\Desktop\Крутой\dBS0cIE31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6352"/>
            <a:ext cx="3872880" cy="29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768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ТРУДОВАЯ ДЕЯТЕЛЬНОСТЬ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385" y="1772816"/>
            <a:ext cx="8536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отвечает за озеленение класса;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оформляет классный уголок, портфолио класса;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в художественном оформлении праздников;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следит за порядком и чистотой;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дежурит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SUN-12\Desktop\Крутой\voJnwn-1e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476328" cy="33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768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 – МАССОВАЯ ДЕЯТЕЛЬНОСТЬ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33" y="191683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организовывать и проводить коллективно-творческие дела, конкурсы;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организовывать и проводить конкурсы рисунков, газет, плакатов</a:t>
            </a:r>
          </a:p>
        </p:txBody>
      </p:sp>
      <p:pic>
        <p:nvPicPr>
          <p:cNvPr id="13314" name="Picture 2" descr="C:\Users\SUN-12\Desktop\Крутой\6lXw9wfVFo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85" y="3284984"/>
            <a:ext cx="4394301" cy="32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UN-12\Desktop\Крутой\lDuE4gEOm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9" y="3662592"/>
            <a:ext cx="3896883" cy="29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1702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ДЕЯТЕЛЬНОСТЬ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33" y="2519480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организует спортивные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соревнования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спортивные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лучших спортсменов.</a:t>
            </a:r>
          </a:p>
        </p:txBody>
      </p:sp>
      <p:pic>
        <p:nvPicPr>
          <p:cNvPr id="14338" name="Picture 2" descr="C:\Users\SUN-12\Desktop\Крутой\UDBxdrBRa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1"/>
            <a:ext cx="3210767" cy="42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1702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ДЕЯТЕЛЬНОСТЬ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61" y="2744152"/>
            <a:ext cx="5258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следит за выполнением творческих поручений;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контролирует дежурство по классу;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правил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</p:txBody>
      </p:sp>
      <p:pic>
        <p:nvPicPr>
          <p:cNvPr id="16386" name="Picture 2" descr="C:\Users\SUN-12\Desktop\Крутой\Rj3ppJprX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80" y="1700808"/>
            <a:ext cx="3570734" cy="47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1702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ПОМНИТЬ!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20608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«Это невозможно!» - сказала Причина.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«Это безрассудно!» – заметил Опыт.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«Это бесполезно!» – отрезала Гордость.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«ПОПРОБУЙ …» – шепнула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SUN-12\Desktop\Крутой\etPunVzCQ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9" y="2158987"/>
            <a:ext cx="3968887" cy="2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649" y="5698121"/>
            <a:ext cx="8869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крылаты так же, как и их мечты!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124" y="21697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54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66" y="1709231"/>
            <a:ext cx="8104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Стратегическая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модернизации российской образовательной системы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взращивание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самостоятельных, инициативных и ответственных молодых людей, способных ориентироваться в меняющихся социально-экономических условиях, быстро и правильно находить свое место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UN-12\Desktop\Крутой\school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61866"/>
            <a:ext cx="5440308" cy="30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768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dirty="0">
              <a:solidFill>
                <a:srgbClr val="C6840C"/>
              </a:solidFill>
            </a:endParaRPr>
          </a:p>
        </p:txBody>
      </p:sp>
      <p:pic>
        <p:nvPicPr>
          <p:cNvPr id="4" name="Picture 2" descr="C:\Users\SUN-12\Desktop\Крутой\SjqiL2j9x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6" y="1628799"/>
            <a:ext cx="7992888" cy="511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364" y="35716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САМОСТОЯТЕЛЬНОСТЬ?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250033" y="1556791"/>
            <a:ext cx="8642447" cy="4824537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Самостоятельность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ответственное, инициативное поведение, независимое от посторонних влияний, совершаемое без посторонней помощи, собственными силами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endParaRPr lang="ru-RU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взросления 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SUN-12\Desktop\Крутой\dBS0cIE31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3573016"/>
            <a:ext cx="417646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33" y="1628800"/>
            <a:ext cx="86424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Самостоятельность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 начальной школы – залог его успешного обучения в среднем звене. Именно от того, как будут заложены основы самостоятельности 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 школьном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зависит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важного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UN-12\Desktop\Крутой\AYPd_xQRX2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51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364" y="35716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САМОСТОЯТЕЛЬНОСТЬ?</a:t>
            </a:r>
            <a:endParaRPr lang="ru-RU" sz="2800" dirty="0">
              <a:solidFill>
                <a:srgbClr val="C684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537" y="332233"/>
            <a:ext cx="864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ВАЖНАЯ РОЛЬ – УЧЕНИЧЕСКОЕ САМОУПРАВЛЕНИЕ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33" y="1859340"/>
            <a:ext cx="8570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не может заниматься только обучением, она должна научить ребенка быть самостоятельным, совершать поступки и отвечать за них, принимать решения, защищать свои права. Сегодня наши дети учатся, а завтра они станут взрослыми и начнут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приходят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готовиться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жизни.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важную 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играет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8" y="5635944"/>
            <a:ext cx="5906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собьётся с пути тот,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знает, куда идти!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UN-12\Desktop\Крутой\6e50ee8b0248f78fcc1f4ca95bcca2f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99" y="3821471"/>
            <a:ext cx="3891671" cy="29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33" y="1628800"/>
            <a:ext cx="871445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самоуправление детей в классе: выбрать лидера, разделить класс на группы, устроить соревнование, обучить актив класса работе. Но я думаю, это не будет самоуправлением в том виде, как я представляю, когда школьники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сами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инициаторами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организаторами школьной </a:t>
            </a:r>
          </a:p>
          <a:p>
            <a:pPr lvl="0" algn="just"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37" y="332233"/>
            <a:ext cx="864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ВАЖНАЯ РОЛЬ – УЧЕНИЧЕСКОЕ САМОУПРАВЛЕНИЕ</a:t>
            </a:r>
            <a:endParaRPr lang="ru-RU" sz="2800" dirty="0">
              <a:solidFill>
                <a:srgbClr val="C6840C"/>
              </a:solidFill>
            </a:endParaRPr>
          </a:p>
        </p:txBody>
      </p:sp>
      <p:pic>
        <p:nvPicPr>
          <p:cNvPr id="6148" name="Picture 4" descr="C:\Users\SUN-12\Desktop\Крутой\xqjuzy7-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47759"/>
            <a:ext cx="4392488" cy="3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81195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оплаты за охрану по полугодиям</a:t>
            </a:r>
            <a:endParaRPr lang="ru-RU" sz="2800" dirty="0">
              <a:solidFill>
                <a:srgbClr val="C6840C"/>
              </a:solidFill>
            </a:endParaRPr>
          </a:p>
        </p:txBody>
      </p:sp>
      <p:pic>
        <p:nvPicPr>
          <p:cNvPr id="7170" name="Picture 2" descr="C:\Users\SUN-12\Desktop\Крутой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768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МОДЕЛЬ В САМОУПРАВЛЕНИИ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66" y="1844824"/>
            <a:ext cx="7888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начальных классах может существовать в форме сказочного королевства, или внеземной цивилизации, или путешествия в далёкую страну. Это должна быть игра, интересная самим ребятам и обучающая их быть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UN-12\Desktop\Крутой\i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00" y="3645024"/>
            <a:ext cx="3596640" cy="28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357166"/>
            <a:ext cx="500066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9600" dirty="0" smtClean="0">
                <a:solidFill>
                  <a:prstClr val="white"/>
                </a:solidFill>
              </a:rPr>
              <a:t>!</a:t>
            </a:r>
            <a:endParaRPr lang="ru-RU" sz="9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17027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68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МОДЕЛЬ В САМОУПРАВЛЕНИИ</a:t>
            </a:r>
            <a:endParaRPr lang="ru-RU" sz="2800" dirty="0">
              <a:solidFill>
                <a:srgbClr val="C6840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66" y="1582341"/>
            <a:ext cx="83204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Игровая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позволяет научить самоуправлению. Но получится это только в том случае, если организована такая игра грамотно. Нужно не только написать правила и распределить роли. Нужно грамотно руководить ходом игры: запустить игровые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старте, затем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игре и, конечно же,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удачно её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SUN-12\Desktop\Крутой\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48" y="3284984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4125</TotalTime>
  <Words>3595</Words>
  <Application>Microsoft Office PowerPoint</Application>
  <PresentationFormat>Экран (4:3)</PresentationFormat>
  <Paragraphs>303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Обычная</vt:lpstr>
      <vt:lpstr>Специальное оформление</vt:lpstr>
      <vt:lpstr>9_Обычная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SUN-12</cp:lastModifiedBy>
  <cp:revision>648</cp:revision>
  <cp:lastPrinted>2016-04-21T09:16:56Z</cp:lastPrinted>
  <dcterms:created xsi:type="dcterms:W3CDTF">2015-03-28T21:57:25Z</dcterms:created>
  <dcterms:modified xsi:type="dcterms:W3CDTF">2020-03-15T12:12:49Z</dcterms:modified>
</cp:coreProperties>
</file>